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91" r:id="rId3"/>
    <p:sldId id="302" r:id="rId4"/>
    <p:sldId id="292" r:id="rId5"/>
    <p:sldId id="293" r:id="rId6"/>
    <p:sldId id="295" r:id="rId7"/>
    <p:sldId id="299" r:id="rId8"/>
    <p:sldId id="30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BC1"/>
    <a:srgbClr val="DBC76C"/>
    <a:srgbClr val="449D8E"/>
    <a:srgbClr val="3BB8AE"/>
    <a:srgbClr val="D6004A"/>
    <a:srgbClr val="45C0B3"/>
    <a:srgbClr val="44AD9D"/>
    <a:srgbClr val="57BDA9"/>
    <a:srgbClr val="B9824A"/>
    <a:srgbClr val="B88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2" autoAdjust="0"/>
    <p:restoredTop sz="95894"/>
  </p:normalViewPr>
  <p:slideViewPr>
    <p:cSldViewPr snapToGrid="0">
      <p:cViewPr varScale="1">
        <p:scale>
          <a:sx n="103" d="100"/>
          <a:sy n="103" d="100"/>
        </p:scale>
        <p:origin x="13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" panose="02000503020000020003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" panose="02000503020000020003" pitchFamily="2" charset="0"/>
              </a:defRPr>
            </a:lvl1pPr>
          </a:lstStyle>
          <a:p>
            <a:fld id="{A9FBE1E6-24F2-42BD-B680-6465F030D332}" type="datetimeFigureOut">
              <a:rPr lang="es-CL" smtClean="0"/>
              <a:pPr/>
              <a:t>26-08-2025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" panose="02000503020000020003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" panose="02000503020000020003" pitchFamily="2" charset="0"/>
              </a:defRPr>
            </a:lvl1pPr>
          </a:lstStyle>
          <a:p>
            <a:fld id="{DD2F52F1-1EE5-43B4-B16B-CD0C00E2497A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463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930" y="355500"/>
            <a:ext cx="8484870" cy="1325563"/>
          </a:xfrm>
        </p:spPr>
        <p:txBody>
          <a:bodyPr>
            <a:normAutofit/>
          </a:bodyPr>
          <a:lstStyle>
            <a:lvl1pPr>
              <a:defRPr sz="2800" b="0" i="0">
                <a:solidFill>
                  <a:srgbClr val="00206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53" y="-9625"/>
            <a:ext cx="1846847" cy="1322299"/>
          </a:xfrm>
          <a:prstGeom prst="rect">
            <a:avLst/>
          </a:prstGeom>
        </p:spPr>
      </p:pic>
      <p:grpSp>
        <p:nvGrpSpPr>
          <p:cNvPr id="8" name="Agrupar 12">
            <a:extLst>
              <a:ext uri="{FF2B5EF4-FFF2-40B4-BE49-F238E27FC236}">
                <a16:creationId xmlns:a16="http://schemas.microsoft.com/office/drawing/2014/main" id="{700AA9CF-D380-2020-C5CD-4B783E9DAE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9111" y="5835390"/>
            <a:ext cx="1543724" cy="719624"/>
            <a:chOff x="296697" y="5730875"/>
            <a:chExt cx="1990494" cy="92789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1ABB484-A429-EB24-9671-55E318603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697" y="6234253"/>
              <a:ext cx="1990494" cy="42451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A81CE33-C7FA-9616-C799-D8B60CBA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5165" y="5730875"/>
              <a:ext cx="308747" cy="815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2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Estado de </a:t>
            </a:r>
            <a:r>
              <a:rPr lang="en-US" dirty="0" err="1"/>
              <a:t>Avance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Planificación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r>
              <a:rPr lang="en-US" dirty="0"/>
              <a:t> 2023-2026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53" y="-9625"/>
            <a:ext cx="2354078" cy="16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bg1"/>
            </a:gs>
            <a:gs pos="7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4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uana.cl/opiniones-consultivas/aduana/2018-12-20/101522.html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ana.cl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E2D314C-3109-E1E5-E2F6-DE23DD589086}"/>
              </a:ext>
            </a:extLst>
          </p:cNvPr>
          <p:cNvSpPr/>
          <p:nvPr/>
        </p:nvSpPr>
        <p:spPr>
          <a:xfrm>
            <a:off x="3337213" y="5952113"/>
            <a:ext cx="5517573" cy="768928"/>
          </a:xfrm>
          <a:prstGeom prst="roundRect">
            <a:avLst>
              <a:gd name="adj" fmla="val 50000"/>
            </a:avLst>
          </a:prstGeom>
          <a:solidFill>
            <a:srgbClr val="0059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C7626B-3C2D-A686-1B83-E5328E093A51}"/>
              </a:ext>
            </a:extLst>
          </p:cNvPr>
          <p:cNvSpPr/>
          <p:nvPr/>
        </p:nvSpPr>
        <p:spPr>
          <a:xfrm>
            <a:off x="4036829" y="12434"/>
            <a:ext cx="8155171" cy="203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5DE4A21-86CE-5E98-E001-C88C4C65FBF4}"/>
              </a:ext>
            </a:extLst>
          </p:cNvPr>
          <p:cNvGrpSpPr/>
          <p:nvPr/>
        </p:nvGrpSpPr>
        <p:grpSpPr>
          <a:xfrm>
            <a:off x="0" y="136959"/>
            <a:ext cx="7953153" cy="1805668"/>
            <a:chOff x="0" y="0"/>
            <a:chExt cx="7953153" cy="1805668"/>
          </a:xfrm>
          <a:solidFill>
            <a:schemeClr val="bg1">
              <a:lumMod val="85000"/>
            </a:schemeClr>
          </a:solid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1689556-6583-B453-CA5A-CF78B3248998}"/>
                </a:ext>
              </a:extLst>
            </p:cNvPr>
            <p:cNvSpPr/>
            <p:nvPr/>
          </p:nvSpPr>
          <p:spPr>
            <a:xfrm>
              <a:off x="0" y="0"/>
              <a:ext cx="7953153" cy="1805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183256C-9A88-2235-7BFB-7A329E260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1800" y="3955"/>
              <a:ext cx="1168400" cy="304800"/>
            </a:xfrm>
            <a:prstGeom prst="rect">
              <a:avLst/>
            </a:prstGeom>
            <a:grpFill/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DFC0CD0-210F-DF71-6FE8-713D6A04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8616" y="783033"/>
              <a:ext cx="3414768" cy="860259"/>
            </a:xfrm>
            <a:prstGeom prst="rect">
              <a:avLst/>
            </a:prstGeom>
            <a:grpFill/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E7B11B6-524D-01DB-619F-A4ED59BAAB32}"/>
              </a:ext>
            </a:extLst>
          </p:cNvPr>
          <p:cNvSpPr txBox="1"/>
          <p:nvPr/>
        </p:nvSpPr>
        <p:spPr>
          <a:xfrm>
            <a:off x="3950677" y="6074967"/>
            <a:ext cx="429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venir" panose="02000503020000020003" pitchFamily="2" charset="0"/>
              </a:rPr>
              <a:t>Departamento Técnico 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Avenir" panose="02000503020000020003" pitchFamily="2" charset="0"/>
              </a:rPr>
              <a:t>Subdirección Técnica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1217A5-179D-DF47-A1E6-BE6A7289F96B}"/>
              </a:ext>
            </a:extLst>
          </p:cNvPr>
          <p:cNvSpPr txBox="1"/>
          <p:nvPr/>
        </p:nvSpPr>
        <p:spPr>
          <a:xfrm>
            <a:off x="1639824" y="2705725"/>
            <a:ext cx="89123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rgbClr val="002060"/>
                </a:solidFill>
                <a:latin typeface="Avenir" panose="02000503020000020003" pitchFamily="2" charset="0"/>
              </a:rPr>
              <a:t>Guía Bibliográfica</a:t>
            </a:r>
          </a:p>
          <a:p>
            <a:pPr algn="ctr"/>
            <a:r>
              <a:rPr lang="es-CL" sz="3600" dirty="0">
                <a:solidFill>
                  <a:srgbClr val="002060"/>
                </a:solidFill>
                <a:latin typeface="Avenir" panose="02000503020000020003" pitchFamily="2" charset="0"/>
              </a:rPr>
              <a:t>Instrumentos del Comité Técnico de Valoración de la OMA y del Comité de Valoración de la OMC</a:t>
            </a:r>
          </a:p>
        </p:txBody>
      </p:sp>
    </p:spTree>
    <p:extLst>
      <p:ext uri="{BB962C8B-B14F-4D97-AF65-F5344CB8AC3E}">
        <p14:creationId xmlns:p14="http://schemas.microsoft.com/office/powerpoint/2010/main" val="19286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A7D479-7634-5410-5130-4BB241FE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FF52722-6053-1EB6-7983-12AF7C73B85C}"/>
              </a:ext>
            </a:extLst>
          </p:cNvPr>
          <p:cNvSpPr/>
          <p:nvPr/>
        </p:nvSpPr>
        <p:spPr>
          <a:xfrm>
            <a:off x="0" y="1616149"/>
            <a:ext cx="7113181" cy="3636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07F68A-92BC-7233-36F3-5D8398637A1C}"/>
              </a:ext>
            </a:extLst>
          </p:cNvPr>
          <p:cNvSpPr/>
          <p:nvPr/>
        </p:nvSpPr>
        <p:spPr>
          <a:xfrm>
            <a:off x="5940056" y="1663697"/>
            <a:ext cx="6251944" cy="36363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7BD828-6677-5358-2B0A-967D7A9C8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68" y="6199857"/>
            <a:ext cx="1519927" cy="382905"/>
          </a:xfrm>
          <a:prstGeom prst="rect">
            <a:avLst/>
          </a:prstGeom>
        </p:spPr>
      </p:pic>
      <p:sp>
        <p:nvSpPr>
          <p:cNvPr id="2" name="CuadroTexto 12">
            <a:extLst>
              <a:ext uri="{FF2B5EF4-FFF2-40B4-BE49-F238E27FC236}">
                <a16:creationId xmlns:a16="http://schemas.microsoft.com/office/drawing/2014/main" id="{23C69E39-50AF-BBB8-72FC-F45953F9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67" y="567891"/>
            <a:ext cx="4693769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659"/>
              </a:lnSpc>
            </a:pPr>
            <a:r>
              <a:rPr lang="es-ES" sz="4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Book" panose="02000503020000020003" pitchFamily="2" charset="0"/>
                <a:cs typeface="Calibri"/>
              </a:rPr>
              <a:t>Guía Bibliográfica</a:t>
            </a:r>
            <a:endParaRPr lang="es-CL" sz="44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48333F-5431-C54D-92DD-38369BB391A4}"/>
              </a:ext>
            </a:extLst>
          </p:cNvPr>
          <p:cNvSpPr txBox="1"/>
          <p:nvPr/>
        </p:nvSpPr>
        <p:spPr>
          <a:xfrm>
            <a:off x="629948" y="1665403"/>
            <a:ext cx="4879850" cy="3532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60"/>
              </a:lnSpc>
              <a:spcAft>
                <a:spcPts val="600"/>
              </a:spcAft>
            </a:pPr>
            <a:r>
              <a:rPr lang="es-CL" altLang="es-C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¿Que es?</a:t>
            </a:r>
          </a:p>
          <a:p>
            <a:pPr>
              <a:lnSpc>
                <a:spcPts val="2760"/>
              </a:lnSpc>
              <a:spcAft>
                <a:spcPts val="600"/>
              </a:spcAft>
            </a:pPr>
            <a:endParaRPr lang="es-CL" altLang="es-CL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ts val="2760"/>
              </a:lnSpc>
              <a:spcAft>
                <a:spcPts val="600"/>
              </a:spcAft>
            </a:pPr>
            <a:r>
              <a:rPr lang="es-CL" altLang="es-CL" sz="2000" dirty="0">
                <a:solidFill>
                  <a:srgbClr val="0070C0"/>
                </a:solidFill>
                <a:latin typeface="Calibri" panose="020F0502020204030204" pitchFamily="34" charset="0"/>
              </a:rPr>
              <a:t>Es una referencia ordenada alfabéticamente por materias, del contenido de los Instrumentos del Comité Técnico de Valoración en Aduana de la OMA y  de los Instrumentos del Comité de Valoración de la OMC.</a:t>
            </a:r>
          </a:p>
          <a:p>
            <a:pPr>
              <a:lnSpc>
                <a:spcPts val="2760"/>
              </a:lnSpc>
              <a:spcAft>
                <a:spcPts val="600"/>
              </a:spcAft>
            </a:pPr>
            <a:endParaRPr lang="es-ES_tradnl" sz="2000" dirty="0">
              <a:solidFill>
                <a:schemeClr val="tx2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CF0BFE-58AE-94E1-8B30-3EBDA720A529}"/>
              </a:ext>
            </a:extLst>
          </p:cNvPr>
          <p:cNvSpPr txBox="1"/>
          <p:nvPr/>
        </p:nvSpPr>
        <p:spPr>
          <a:xfrm>
            <a:off x="6715510" y="1925067"/>
            <a:ext cx="5283085" cy="2728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660"/>
              </a:lnSpc>
              <a:spcAft>
                <a:spcPts val="600"/>
              </a:spcAft>
            </a:pPr>
            <a:r>
              <a:rPr lang="es-CL" altLang="es-C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¿Para que sirve?</a:t>
            </a:r>
          </a:p>
          <a:p>
            <a:pPr>
              <a:lnSpc>
                <a:spcPts val="2660"/>
              </a:lnSpc>
              <a:spcAft>
                <a:spcPts val="600"/>
              </a:spcAft>
            </a:pPr>
            <a:endParaRPr lang="es-CL" altLang="es-CL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ts val="2660"/>
              </a:lnSpc>
              <a:spcAft>
                <a:spcPts val="600"/>
              </a:spcAft>
            </a:pPr>
            <a:r>
              <a:rPr lang="es-CL" altLang="es-CL" sz="2000" dirty="0">
                <a:solidFill>
                  <a:srgbClr val="0070C0"/>
                </a:solidFill>
                <a:latin typeface="Calibri" panose="020F0502020204030204" pitchFamily="34" charset="0"/>
              </a:rPr>
              <a:t>Sirve como herramienta de apoyo, para facilitar a los usuarios la búsqueda de las directrices prácticas sobre</a:t>
            </a:r>
            <a:r>
              <a:rPr lang="es-MX" altLang="es-CL" sz="2000" dirty="0">
                <a:solidFill>
                  <a:srgbClr val="0070C0"/>
                </a:solidFill>
                <a:latin typeface="Calibri" panose="020F0502020204030204" pitchFamily="34" charset="0"/>
              </a:rPr>
              <a:t> diversas cuestiones técnicas relacionadas con la valoración en aduana.</a:t>
            </a:r>
          </a:p>
          <a:p>
            <a:pPr>
              <a:lnSpc>
                <a:spcPts val="2660"/>
              </a:lnSpc>
              <a:spcAft>
                <a:spcPts val="600"/>
              </a:spcAft>
            </a:pPr>
            <a:endParaRPr lang="es-ES_tradnl" sz="2000" dirty="0">
              <a:solidFill>
                <a:schemeClr val="tx2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3902A26-E3D7-9F89-F3EF-8072467104BB}"/>
              </a:ext>
            </a:extLst>
          </p:cNvPr>
          <p:cNvSpPr/>
          <p:nvPr/>
        </p:nvSpPr>
        <p:spPr>
          <a:xfrm rot="10800000">
            <a:off x="676470" y="2326"/>
            <a:ext cx="228592" cy="891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7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8AD010-C02E-CBFC-885A-F7B233325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BF0527-F7DA-69AF-115B-A9DFC716CAA5}"/>
              </a:ext>
            </a:extLst>
          </p:cNvPr>
          <p:cNvSpPr/>
          <p:nvPr/>
        </p:nvSpPr>
        <p:spPr>
          <a:xfrm>
            <a:off x="0" y="1616149"/>
            <a:ext cx="7113181" cy="36363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29412EB-7EE3-4AE3-D49E-BDA0AC5668E5}"/>
              </a:ext>
            </a:extLst>
          </p:cNvPr>
          <p:cNvSpPr/>
          <p:nvPr/>
        </p:nvSpPr>
        <p:spPr>
          <a:xfrm>
            <a:off x="5856080" y="1812986"/>
            <a:ext cx="6251944" cy="36363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70C0"/>
                </a:solidFill>
              </a:rPr>
              <a:t>Operadores de Comercio Exterior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70C0"/>
                </a:solidFill>
              </a:rPr>
              <a:t>Fiscalizadores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70C0"/>
                </a:solidFill>
              </a:rPr>
              <a:t>Auditores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70C0"/>
                </a:solidFill>
              </a:rPr>
              <a:t>Funcionarios del área Técnica de cada región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F21E05-CC9A-4D20-1645-360ED3081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68" y="6199857"/>
            <a:ext cx="1519927" cy="382905"/>
          </a:xfrm>
          <a:prstGeom prst="rect">
            <a:avLst/>
          </a:prstGeom>
        </p:spPr>
      </p:pic>
      <p:sp>
        <p:nvSpPr>
          <p:cNvPr id="2" name="CuadroTexto 12">
            <a:extLst>
              <a:ext uri="{FF2B5EF4-FFF2-40B4-BE49-F238E27FC236}">
                <a16:creationId xmlns:a16="http://schemas.microsoft.com/office/drawing/2014/main" id="{4E5D6E40-E16D-86B5-17DA-6446AEA2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67" y="567891"/>
            <a:ext cx="4693769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659"/>
              </a:lnSpc>
            </a:pPr>
            <a:r>
              <a:rPr lang="es-ES" sz="4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Book" panose="02000503020000020003" pitchFamily="2" charset="0"/>
                <a:cs typeface="Calibri"/>
              </a:rPr>
              <a:t>Guía Bibliográfica</a:t>
            </a:r>
            <a:endParaRPr lang="es-CL" sz="44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2604C1-994A-3140-D0C8-D4D52808C194}"/>
              </a:ext>
            </a:extLst>
          </p:cNvPr>
          <p:cNvSpPr txBox="1"/>
          <p:nvPr/>
        </p:nvSpPr>
        <p:spPr>
          <a:xfrm>
            <a:off x="530103" y="2607310"/>
            <a:ext cx="4879850" cy="2296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altLang="es-CL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¿Quiénes serán los usuarios?</a:t>
            </a:r>
          </a:p>
          <a:p>
            <a:pPr>
              <a:lnSpc>
                <a:spcPts val="2760"/>
              </a:lnSpc>
              <a:spcAft>
                <a:spcPts val="600"/>
              </a:spcAft>
            </a:pPr>
            <a:endParaRPr lang="es-CL" altLang="es-CL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760"/>
              </a:lnSpc>
              <a:spcAft>
                <a:spcPts val="600"/>
              </a:spcAft>
            </a:pPr>
            <a:endParaRPr lang="es-ES_tradnl" sz="2000" dirty="0">
              <a:solidFill>
                <a:schemeClr val="tx2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49100ED6-B64E-A94E-AC6E-D46869B1809F}"/>
              </a:ext>
            </a:extLst>
          </p:cNvPr>
          <p:cNvSpPr/>
          <p:nvPr/>
        </p:nvSpPr>
        <p:spPr>
          <a:xfrm rot="10800000">
            <a:off x="676470" y="2326"/>
            <a:ext cx="228592" cy="891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21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A7D479-7634-5410-5130-4BB241FE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el mismo lado 2">
            <a:extLst>
              <a:ext uri="{FF2B5EF4-FFF2-40B4-BE49-F238E27FC236}">
                <a16:creationId xmlns:a16="http://schemas.microsoft.com/office/drawing/2014/main" id="{CC1F5A28-900A-AD5D-19B2-231B15B4C12A}"/>
              </a:ext>
            </a:extLst>
          </p:cNvPr>
          <p:cNvSpPr/>
          <p:nvPr/>
        </p:nvSpPr>
        <p:spPr>
          <a:xfrm rot="5400000">
            <a:off x="2489970" y="-666436"/>
            <a:ext cx="3622880" cy="86028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BD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053F5F14-D1CC-863F-C550-D7B21B64D3F7}"/>
              </a:ext>
            </a:extLst>
          </p:cNvPr>
          <p:cNvSpPr/>
          <p:nvPr/>
        </p:nvSpPr>
        <p:spPr>
          <a:xfrm rot="16200000">
            <a:off x="5698450" y="-467228"/>
            <a:ext cx="4999275" cy="8064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7BD828-6677-5358-2B0A-967D7A9C8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68" y="6199857"/>
            <a:ext cx="1519927" cy="382905"/>
          </a:xfrm>
          <a:prstGeom prst="rect">
            <a:avLst/>
          </a:prstGeom>
        </p:spPr>
      </p:pic>
      <p:sp>
        <p:nvSpPr>
          <p:cNvPr id="2" name="CuadroTexto 12">
            <a:extLst>
              <a:ext uri="{FF2B5EF4-FFF2-40B4-BE49-F238E27FC236}">
                <a16:creationId xmlns:a16="http://schemas.microsoft.com/office/drawing/2014/main" id="{23C69E39-50AF-BBB8-72FC-F45953F9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62" y="568757"/>
            <a:ext cx="5959031" cy="4968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659"/>
              </a:lnSpc>
            </a:pP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Calibri"/>
              </a:rPr>
              <a:t>Guía Bibliográfica</a:t>
            </a:r>
            <a:endParaRPr lang="es-CL" sz="44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48333F-5431-C54D-92DD-38369BB391A4}"/>
              </a:ext>
            </a:extLst>
          </p:cNvPr>
          <p:cNvSpPr txBox="1"/>
          <p:nvPr/>
        </p:nvSpPr>
        <p:spPr>
          <a:xfrm>
            <a:off x="5145128" y="1742151"/>
            <a:ext cx="6515685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altLang="es-CL" sz="2000" dirty="0">
                <a:solidFill>
                  <a:schemeClr val="bg1"/>
                </a:solidFill>
                <a:latin typeface="Calibri" panose="020F0502020204030204" pitchFamily="34" charset="0"/>
              </a:rPr>
              <a:t>Asegurar la uniformidad de la interpretación y aplicación del Acuerdo sobre Valoración, en virtud de lo dispuesto en el DFL N°31/2005, en su artículo 5°, inciso tercero, el cual señala que:</a:t>
            </a:r>
          </a:p>
          <a:p>
            <a:pPr algn="just"/>
            <a:r>
              <a:rPr lang="es-CL" altLang="es-CL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es-CL" altLang="es-CL" sz="2000" dirty="0">
                <a:solidFill>
                  <a:schemeClr val="bg1"/>
                </a:solidFill>
                <a:latin typeface="Calibri" panose="020F0502020204030204" pitchFamily="34" charset="0"/>
              </a:rPr>
              <a:t>“Con el objeto de asegurar la uniformidad de la interpretación y aplicación del Acuerdo sobre Valoración se estará a lo que disponen dicho Acuerdo y sus Anexos. Para los efectos de ilustrar los pasajes oscuros, contradictorios o de difícil aplicación se tomará en consideración la documentación emanada del Comité Técnico de Valoración establecido en el mismo Acuerdo”.  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30C52780-BD03-1BC7-3197-40496E3CD4C5}"/>
              </a:ext>
            </a:extLst>
          </p:cNvPr>
          <p:cNvSpPr/>
          <p:nvPr/>
        </p:nvSpPr>
        <p:spPr>
          <a:xfrm rot="10800000">
            <a:off x="676470" y="2326"/>
            <a:ext cx="228592" cy="8912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BD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702217-4BF3-E809-3D3C-E12A68BCBF05}"/>
              </a:ext>
            </a:extLst>
          </p:cNvPr>
          <p:cNvSpPr txBox="1"/>
          <p:nvPr/>
        </p:nvSpPr>
        <p:spPr>
          <a:xfrm>
            <a:off x="724102" y="2388484"/>
            <a:ext cx="3126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es-CL" sz="2800" b="1" dirty="0">
                <a:solidFill>
                  <a:srgbClr val="0070C0"/>
                </a:solidFill>
                <a:latin typeface="Verdana" panose="020B0604030504040204" pitchFamily="34" charset="0"/>
              </a:rPr>
              <a:t>¿Cuál es la importancia de su uso?</a:t>
            </a:r>
            <a:endParaRPr lang="es-CL" sz="2800" b="1" dirty="0">
              <a:solidFill>
                <a:srgbClr val="0070C0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A7D479-7634-5410-5130-4BB241FE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D901305-F431-12AE-08DD-C6F927E7BC77}"/>
              </a:ext>
            </a:extLst>
          </p:cNvPr>
          <p:cNvSpPr/>
          <p:nvPr/>
        </p:nvSpPr>
        <p:spPr>
          <a:xfrm>
            <a:off x="534162" y="1269000"/>
            <a:ext cx="3422650" cy="2962309"/>
          </a:xfrm>
          <a:prstGeom prst="rect">
            <a:avLst/>
          </a:prstGeom>
          <a:solidFill>
            <a:srgbClr val="3677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5D1ED4-7E14-E6CF-1E12-4E909D9A841C}"/>
              </a:ext>
            </a:extLst>
          </p:cNvPr>
          <p:cNvSpPr/>
          <p:nvPr/>
        </p:nvSpPr>
        <p:spPr>
          <a:xfrm>
            <a:off x="3802933" y="1042325"/>
            <a:ext cx="3817841" cy="3413943"/>
          </a:xfrm>
          <a:prstGeom prst="rect">
            <a:avLst/>
          </a:prstGeom>
          <a:solidFill>
            <a:srgbClr val="6E9E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5D2C2B-6273-5FB1-F44F-DA7DDA899269}"/>
              </a:ext>
            </a:extLst>
          </p:cNvPr>
          <p:cNvSpPr/>
          <p:nvPr/>
        </p:nvSpPr>
        <p:spPr>
          <a:xfrm>
            <a:off x="7615958" y="1143937"/>
            <a:ext cx="3856680" cy="32107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7BD828-6677-5358-2B0A-967D7A9C8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68" y="6199857"/>
            <a:ext cx="1519927" cy="3829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48333F-5431-C54D-92DD-38369BB391A4}"/>
              </a:ext>
            </a:extLst>
          </p:cNvPr>
          <p:cNvSpPr txBox="1"/>
          <p:nvPr/>
        </p:nvSpPr>
        <p:spPr>
          <a:xfrm>
            <a:off x="776694" y="1672659"/>
            <a:ext cx="2783708" cy="14029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Opinión Consultiva (O.C)</a:t>
            </a:r>
          </a:p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Responde a una interrogante sobre la aplicación del Acuerdo ante un hecho real o teórico.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915B18-5231-6495-0F3B-6C2C05C88D94}"/>
              </a:ext>
            </a:extLst>
          </p:cNvPr>
          <p:cNvSpPr txBox="1"/>
          <p:nvPr/>
        </p:nvSpPr>
        <p:spPr>
          <a:xfrm>
            <a:off x="7987362" y="1691670"/>
            <a:ext cx="3199092" cy="2024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Estudio (E)</a:t>
            </a:r>
          </a:p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Conclusiones de un examen detallado de alguna cuestión relacionada con el Acuerdo y, en particular, de una sometida al Comité Técnico.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251775-7A6E-37BE-A891-C5F4C2D346CD}"/>
              </a:ext>
            </a:extLst>
          </p:cNvPr>
          <p:cNvSpPr txBox="1"/>
          <p:nvPr/>
        </p:nvSpPr>
        <p:spPr>
          <a:xfrm>
            <a:off x="4193308" y="1335261"/>
            <a:ext cx="3180120" cy="2334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Comentario (COM.)</a:t>
            </a:r>
          </a:p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Serie de observaciones que permiten aclarar alguna parte o situación planteada en el Acuerdo, completando con indicaciones la lectura literal del texto.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3" name="Redondear rectángulo de esquina del mismo lado 12">
            <a:extLst>
              <a:ext uri="{FF2B5EF4-FFF2-40B4-BE49-F238E27FC236}">
                <a16:creationId xmlns:a16="http://schemas.microsoft.com/office/drawing/2014/main" id="{41416DC5-465B-5163-58B6-5B89782DEF01}"/>
              </a:ext>
            </a:extLst>
          </p:cNvPr>
          <p:cNvSpPr/>
          <p:nvPr/>
        </p:nvSpPr>
        <p:spPr>
          <a:xfrm rot="10800000">
            <a:off x="676470" y="2326"/>
            <a:ext cx="228592" cy="891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12">
            <a:extLst>
              <a:ext uri="{FF2B5EF4-FFF2-40B4-BE49-F238E27FC236}">
                <a16:creationId xmlns:a16="http://schemas.microsoft.com/office/drawing/2014/main" id="{FA8D0E7E-3330-CDF4-A627-BAC5276E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62" y="568757"/>
            <a:ext cx="7408514" cy="4968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659"/>
              </a:lnSpc>
            </a:pPr>
            <a:r>
              <a:rPr lang="es-ES" sz="4400" dirty="0">
                <a:solidFill>
                  <a:srgbClr val="36776A"/>
                </a:solidFill>
                <a:latin typeface="Avenir Book" panose="02000503020000020003" pitchFamily="2" charset="0"/>
                <a:cs typeface="Calibri"/>
              </a:rPr>
              <a:t>Guía Bibliográfica-contenido</a:t>
            </a:r>
            <a:endParaRPr lang="es-CL" sz="4400" dirty="0">
              <a:solidFill>
                <a:srgbClr val="36776A"/>
              </a:solidFill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C7D745-5A15-9960-256B-065E7518E4E3}"/>
              </a:ext>
            </a:extLst>
          </p:cNvPr>
          <p:cNvSpPr/>
          <p:nvPr/>
        </p:nvSpPr>
        <p:spPr>
          <a:xfrm>
            <a:off x="950657" y="3542204"/>
            <a:ext cx="3121385" cy="2747039"/>
          </a:xfrm>
          <a:prstGeom prst="rect">
            <a:avLst/>
          </a:prstGeom>
          <a:solidFill>
            <a:srgbClr val="37CB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Estudio de Caso (E.C.)</a:t>
            </a:r>
          </a:p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Entrega una conclusión practica de una o varias disposiciones del Acuerdo, conforme al análisis de un conjunto de elementos de hecho, basados en una transacción comercial concreta.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46A32BF-12AA-9154-BAFB-04A9CD16DD11}"/>
              </a:ext>
            </a:extLst>
          </p:cNvPr>
          <p:cNvSpPr/>
          <p:nvPr/>
        </p:nvSpPr>
        <p:spPr>
          <a:xfrm>
            <a:off x="4040155" y="4110961"/>
            <a:ext cx="3121385" cy="27470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Nota Explicativa (N.E.)</a:t>
            </a:r>
          </a:p>
          <a:p>
            <a:pPr algn="just">
              <a:lnSpc>
                <a:spcPct val="90000"/>
              </a:lnSpc>
              <a:spcAft>
                <a:spcPts val="525"/>
              </a:spcAft>
              <a:buClrTx/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Aclara o resuelve, desde el punto de vista del Comité Técnico, una cuestión de carácter general que se plantea en relación con una o varias disposiciones del Acuerdo.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428464-FC2A-476D-92B4-832E2E50929E}"/>
              </a:ext>
            </a:extLst>
          </p:cNvPr>
          <p:cNvSpPr/>
          <p:nvPr/>
        </p:nvSpPr>
        <p:spPr>
          <a:xfrm>
            <a:off x="7161540" y="3542204"/>
            <a:ext cx="3121385" cy="2747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400" dirty="0"/>
              <a:t>Decisiones (DEC.)</a:t>
            </a:r>
          </a:p>
          <a:p>
            <a:pPr algn="just"/>
            <a:r>
              <a:rPr lang="es-CL" sz="1400" dirty="0"/>
              <a:t>Interpretaciones, orientaciones y recomendaciones que el CVA de la OMC emite para facilitar la aplicación uniforme del Acuerdo. Estas pueden clarificar cómo se debe aplicar un artículo o disposición del Acuerdo, ofrecer ejemplos o lineamientos sobre cómo aplicar los métodos de valoración o ayudar a resolver dudas o disputas sobre casos específicos de valoración</a:t>
            </a:r>
          </a:p>
        </p:txBody>
      </p:sp>
    </p:spTree>
    <p:extLst>
      <p:ext uri="{BB962C8B-B14F-4D97-AF65-F5344CB8AC3E}">
        <p14:creationId xmlns:p14="http://schemas.microsoft.com/office/powerpoint/2010/main" val="39461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A7D479-7634-5410-5130-4BB241FE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7BD828-6677-5358-2B0A-967D7A9C8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68" y="6199857"/>
            <a:ext cx="1519927" cy="382905"/>
          </a:xfrm>
          <a:prstGeom prst="rect">
            <a:avLst/>
          </a:prstGeom>
        </p:spPr>
      </p:pic>
      <p:sp>
        <p:nvSpPr>
          <p:cNvPr id="3" name="Redondear rectángulo de esquina del mismo lado 2">
            <a:extLst>
              <a:ext uri="{FF2B5EF4-FFF2-40B4-BE49-F238E27FC236}">
                <a16:creationId xmlns:a16="http://schemas.microsoft.com/office/drawing/2014/main" id="{73668A83-1F72-7C4E-7ADE-AEFB44A17D12}"/>
              </a:ext>
            </a:extLst>
          </p:cNvPr>
          <p:cNvSpPr/>
          <p:nvPr/>
        </p:nvSpPr>
        <p:spPr>
          <a:xfrm rot="10800000">
            <a:off x="676470" y="2326"/>
            <a:ext cx="228592" cy="891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4C77B3FC-0470-16F4-B756-6BE3076D0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62" y="579148"/>
            <a:ext cx="9181330" cy="4968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659"/>
              </a:lnSpc>
            </a:pP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Calibri"/>
              </a:rPr>
              <a:t>Guía Bibliográfica-ejemplo de uso</a:t>
            </a:r>
            <a:endParaRPr lang="es-CL" sz="44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570FE9E-6ED7-2B2E-4242-618719C87628}"/>
              </a:ext>
            </a:extLst>
          </p:cNvPr>
          <p:cNvSpPr/>
          <p:nvPr/>
        </p:nvSpPr>
        <p:spPr>
          <a:xfrm>
            <a:off x="395847" y="1270177"/>
            <a:ext cx="3109431" cy="1750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AC2E246-9AD2-4693-D9C7-BA7A022DB549}"/>
              </a:ext>
            </a:extLst>
          </p:cNvPr>
          <p:cNvSpPr txBox="1"/>
          <p:nvPr/>
        </p:nvSpPr>
        <p:spPr>
          <a:xfrm>
            <a:off x="395847" y="1270177"/>
            <a:ext cx="3387013" cy="1523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3000"/>
              </a:lnSpc>
            </a:pPr>
            <a:r>
              <a:rPr lang="es-CL" altLang="es-CL" sz="2000" dirty="0">
                <a:solidFill>
                  <a:schemeClr val="bg1"/>
                </a:solidFill>
                <a:latin typeface="Avenir Medium" panose="02000503020000020003"/>
              </a:rPr>
              <a:t>Paso 1</a:t>
            </a:r>
          </a:p>
          <a:p>
            <a:pPr algn="just">
              <a:lnSpc>
                <a:spcPct val="93000"/>
              </a:lnSpc>
            </a:pPr>
            <a:r>
              <a:rPr lang="es-CL" altLang="es-CL" sz="2000" dirty="0">
                <a:solidFill>
                  <a:schemeClr val="bg1"/>
                </a:solidFill>
                <a:latin typeface="Avenir Medium" panose="02000503020000020003"/>
              </a:rPr>
              <a:t>Usuario necesita aclarar </a:t>
            </a:r>
          </a:p>
          <a:p>
            <a:pPr algn="just">
              <a:lnSpc>
                <a:spcPct val="93000"/>
              </a:lnSpc>
            </a:pPr>
            <a:r>
              <a:rPr lang="es-CL" altLang="es-CL" sz="2000" dirty="0">
                <a:solidFill>
                  <a:schemeClr val="bg1"/>
                </a:solidFill>
                <a:latin typeface="Avenir Medium" panose="02000503020000020003"/>
              </a:rPr>
              <a:t>dudas, sobre la aplicación </a:t>
            </a:r>
          </a:p>
          <a:p>
            <a:pPr algn="just">
              <a:lnSpc>
                <a:spcPct val="93000"/>
              </a:lnSpc>
            </a:pPr>
            <a:r>
              <a:rPr lang="es-CL" altLang="es-CL" sz="2000" dirty="0">
                <a:solidFill>
                  <a:schemeClr val="bg1"/>
                </a:solidFill>
                <a:latin typeface="Avenir Medium" panose="02000503020000020003"/>
              </a:rPr>
              <a:t>de un </a:t>
            </a:r>
            <a:r>
              <a:rPr lang="es-CL" altLang="es-CL" sz="2000" b="1" dirty="0">
                <a:solidFill>
                  <a:schemeClr val="bg1"/>
                </a:solidFill>
                <a:latin typeface="Avenir Medium" panose="02000503020000020003"/>
              </a:rPr>
              <a:t>descuento por </a:t>
            </a:r>
          </a:p>
          <a:p>
            <a:pPr algn="just">
              <a:lnSpc>
                <a:spcPct val="93000"/>
              </a:lnSpc>
            </a:pPr>
            <a:r>
              <a:rPr lang="es-CL" altLang="es-CL" sz="2000" b="1" dirty="0">
                <a:solidFill>
                  <a:schemeClr val="bg1"/>
                </a:solidFill>
                <a:latin typeface="Avenir Medium" panose="02000503020000020003"/>
              </a:rPr>
              <a:t>cantidad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A0D33B9-FF7B-8B21-3FF8-C3A1AE7F87C7}"/>
              </a:ext>
            </a:extLst>
          </p:cNvPr>
          <p:cNvSpPr/>
          <p:nvPr/>
        </p:nvSpPr>
        <p:spPr>
          <a:xfrm>
            <a:off x="6428330" y="4713043"/>
            <a:ext cx="3979718" cy="1974272"/>
          </a:xfrm>
          <a:prstGeom prst="rect">
            <a:avLst/>
          </a:prstGeom>
          <a:solidFill>
            <a:srgbClr val="B982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7332C6-D06D-C3CD-E4C2-A4F8669708D6}"/>
              </a:ext>
            </a:extLst>
          </p:cNvPr>
          <p:cNvSpPr txBox="1"/>
          <p:nvPr/>
        </p:nvSpPr>
        <p:spPr>
          <a:xfrm>
            <a:off x="6633945" y="4971219"/>
            <a:ext cx="3573746" cy="1400383"/>
          </a:xfrm>
          <a:prstGeom prst="rect">
            <a:avLst/>
          </a:prstGeom>
          <a:solidFill>
            <a:srgbClr val="B9824A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Paso 3</a:t>
            </a:r>
          </a:p>
          <a:p>
            <a:pPr>
              <a:spcAft>
                <a:spcPts val="600"/>
              </a:spcAft>
            </a:pP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Seleccionar el </a:t>
            </a: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  <a:hlinkClick r:id="rId3" tooltip="enlace"/>
              </a:rPr>
              <a:t>enlace</a:t>
            </a: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que lleva directamente al instrumento seleccionado.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57DF77C-E52C-CB70-9B27-6826E56F291E}"/>
              </a:ext>
            </a:extLst>
          </p:cNvPr>
          <p:cNvSpPr/>
          <p:nvPr/>
        </p:nvSpPr>
        <p:spPr>
          <a:xfrm>
            <a:off x="3194691" y="2850360"/>
            <a:ext cx="3979718" cy="1974272"/>
          </a:xfrm>
          <a:prstGeom prst="rect">
            <a:avLst/>
          </a:prstGeom>
          <a:solidFill>
            <a:srgbClr val="C400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AC58FE-2989-9F43-C485-4DA595EA29E9}"/>
              </a:ext>
            </a:extLst>
          </p:cNvPr>
          <p:cNvSpPr txBox="1"/>
          <p:nvPr/>
        </p:nvSpPr>
        <p:spPr>
          <a:xfrm>
            <a:off x="3231597" y="2931590"/>
            <a:ext cx="3905905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Paso 2</a:t>
            </a:r>
          </a:p>
          <a:p>
            <a:pPr algn="just">
              <a:spcAft>
                <a:spcPts val="600"/>
              </a:spcAft>
            </a:pP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Búsqueda del término “descuento por cantidad” en el listado de la Guía que se encuentra en orden alfabético</a:t>
            </a:r>
          </a:p>
        </p:txBody>
      </p:sp>
    </p:spTree>
    <p:extLst>
      <p:ext uri="{BB962C8B-B14F-4D97-AF65-F5344CB8AC3E}">
        <p14:creationId xmlns:p14="http://schemas.microsoft.com/office/powerpoint/2010/main" val="31935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A7D479-7634-5410-5130-4BB241FE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7BD828-6677-5358-2B0A-967D7A9C8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68" y="6199857"/>
            <a:ext cx="1519927" cy="382905"/>
          </a:xfrm>
          <a:prstGeom prst="rect">
            <a:avLst/>
          </a:prstGeom>
        </p:spPr>
      </p:pic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1F2843F0-3AC2-A88E-53C7-C59330A279EA}"/>
              </a:ext>
            </a:extLst>
          </p:cNvPr>
          <p:cNvSpPr/>
          <p:nvPr/>
        </p:nvSpPr>
        <p:spPr>
          <a:xfrm rot="5400000">
            <a:off x="4076177" y="-2555634"/>
            <a:ext cx="2064322" cy="1021667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AE48FC-3C54-9542-BF9B-830CF6D3764C}"/>
              </a:ext>
            </a:extLst>
          </p:cNvPr>
          <p:cNvSpPr txBox="1"/>
          <p:nvPr/>
        </p:nvSpPr>
        <p:spPr>
          <a:xfrm>
            <a:off x="905062" y="2353096"/>
            <a:ext cx="898538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Disponible en sitio web del Servicio Nacional de Aduanas (</a:t>
            </a: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  <a:hlinkClick r:id="rId3"/>
              </a:rPr>
              <a:t>www.aduana.cl</a:t>
            </a:r>
            <a:r>
              <a:rPr lang="es-ES_tradnl" sz="2000" dirty="0">
                <a:solidFill>
                  <a:schemeClr val="bg1"/>
                </a:solidFill>
                <a:latin typeface="Avenir Medium" panose="02000503020000020003" pitchFamily="2" charset="0"/>
              </a:rPr>
              <a:t>) </a:t>
            </a:r>
          </a:p>
        </p:txBody>
      </p:sp>
      <p:sp>
        <p:nvSpPr>
          <p:cNvPr id="3" name="Redondear rectángulo de esquina del mismo lado 2">
            <a:extLst>
              <a:ext uri="{FF2B5EF4-FFF2-40B4-BE49-F238E27FC236}">
                <a16:creationId xmlns:a16="http://schemas.microsoft.com/office/drawing/2014/main" id="{17519096-A446-F281-83F2-38AA17461F66}"/>
              </a:ext>
            </a:extLst>
          </p:cNvPr>
          <p:cNvSpPr/>
          <p:nvPr/>
        </p:nvSpPr>
        <p:spPr>
          <a:xfrm rot="10800000">
            <a:off x="676470" y="2326"/>
            <a:ext cx="228592" cy="891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B71A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1B5311ED-52E5-E4D0-4E82-E4B89083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62" y="579148"/>
            <a:ext cx="5959031" cy="4968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659"/>
              </a:lnSpc>
            </a:pP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Calibri"/>
              </a:rPr>
              <a:t>Guía Bibliográfica</a:t>
            </a:r>
            <a:endParaRPr lang="es-CL" sz="4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10" name="Redondear rectángulo de esquina del mismo lado 9">
            <a:extLst>
              <a:ext uri="{FF2B5EF4-FFF2-40B4-BE49-F238E27FC236}">
                <a16:creationId xmlns:a16="http://schemas.microsoft.com/office/drawing/2014/main" id="{DEF25674-C96E-8FA0-40B9-E2E60E708C4F}"/>
              </a:ext>
            </a:extLst>
          </p:cNvPr>
          <p:cNvSpPr/>
          <p:nvPr/>
        </p:nvSpPr>
        <p:spPr>
          <a:xfrm rot="16200000">
            <a:off x="5672733" y="-435711"/>
            <a:ext cx="2498694" cy="105398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0139DF-139D-0E68-9AD1-6875B65BFDCA}"/>
              </a:ext>
            </a:extLst>
          </p:cNvPr>
          <p:cNvSpPr txBox="1"/>
          <p:nvPr/>
        </p:nvSpPr>
        <p:spPr>
          <a:xfrm>
            <a:off x="2370880" y="3985867"/>
            <a:ext cx="879448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dirty="0">
                <a:solidFill>
                  <a:schemeClr val="tx2"/>
                </a:solidFill>
                <a:latin typeface="Avenir Medium" panose="02000503020000020003" pitchFamily="2" charset="0"/>
              </a:rPr>
              <a:t>Ruta de búsqueda: </a:t>
            </a:r>
          </a:p>
          <a:p>
            <a:pPr>
              <a:spcAft>
                <a:spcPts val="600"/>
              </a:spcAft>
            </a:pPr>
            <a:r>
              <a:rPr lang="es-ES_tradnl" dirty="0">
                <a:solidFill>
                  <a:schemeClr val="tx2"/>
                </a:solidFill>
                <a:latin typeface="Avenir Medium" panose="02000503020000020003" pitchFamily="2" charset="0"/>
              </a:rPr>
              <a:t>Normativas Legales        Valoración Aduanera         Instrumentos de Valoración </a:t>
            </a:r>
            <a:r>
              <a:rPr lang="es-ES_tradnl" sz="2000" dirty="0">
                <a:solidFill>
                  <a:schemeClr val="tx2"/>
                </a:solidFill>
                <a:latin typeface="Avenir Medium" panose="02000503020000020003" pitchFamily="2" charset="0"/>
              </a:rPr>
              <a:t>OMC/OMA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34EA356-F876-227A-0E8C-6469CA9E3EC3}"/>
              </a:ext>
            </a:extLst>
          </p:cNvPr>
          <p:cNvSpPr/>
          <p:nvPr/>
        </p:nvSpPr>
        <p:spPr>
          <a:xfrm>
            <a:off x="4315638" y="4498717"/>
            <a:ext cx="307910" cy="203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310BEDC-0C30-A38A-8CC7-7FB7B6D93EB1}"/>
              </a:ext>
            </a:extLst>
          </p:cNvPr>
          <p:cNvSpPr/>
          <p:nvPr/>
        </p:nvSpPr>
        <p:spPr>
          <a:xfrm>
            <a:off x="6682145" y="4498717"/>
            <a:ext cx="307910" cy="203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curvada hacia la izquierda 10">
            <a:extLst>
              <a:ext uri="{FF2B5EF4-FFF2-40B4-BE49-F238E27FC236}">
                <a16:creationId xmlns:a16="http://schemas.microsoft.com/office/drawing/2014/main" id="{84BB4EA8-609C-089F-0404-519E68B01153}"/>
              </a:ext>
            </a:extLst>
          </p:cNvPr>
          <p:cNvSpPr/>
          <p:nvPr/>
        </p:nvSpPr>
        <p:spPr>
          <a:xfrm>
            <a:off x="10954139" y="4498717"/>
            <a:ext cx="391885" cy="67298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Estrella: 12 puntas 13">
            <a:extLst>
              <a:ext uri="{FF2B5EF4-FFF2-40B4-BE49-F238E27FC236}">
                <a16:creationId xmlns:a16="http://schemas.microsoft.com/office/drawing/2014/main" id="{443E22D3-DE16-22CF-F23B-5F3C36349538}"/>
              </a:ext>
            </a:extLst>
          </p:cNvPr>
          <p:cNvSpPr/>
          <p:nvPr/>
        </p:nvSpPr>
        <p:spPr>
          <a:xfrm>
            <a:off x="8261023" y="4770697"/>
            <a:ext cx="2752530" cy="1400206"/>
          </a:xfrm>
          <a:prstGeom prst="star1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120805-120E-47DA-B8BE-2A2CF1D82429}"/>
              </a:ext>
            </a:extLst>
          </p:cNvPr>
          <p:cNvSpPr txBox="1"/>
          <p:nvPr/>
        </p:nvSpPr>
        <p:spPr>
          <a:xfrm>
            <a:off x="9059681" y="5249077"/>
            <a:ext cx="115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70C0"/>
                </a:solidFill>
              </a:rPr>
              <a:t>Guía</a:t>
            </a:r>
          </a:p>
        </p:txBody>
      </p:sp>
    </p:spTree>
    <p:extLst>
      <p:ext uri="{BB962C8B-B14F-4D97-AF65-F5344CB8AC3E}">
        <p14:creationId xmlns:p14="http://schemas.microsoft.com/office/powerpoint/2010/main" val="18426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E2D314C-3109-E1E5-E2F6-DE23DD589086}"/>
              </a:ext>
            </a:extLst>
          </p:cNvPr>
          <p:cNvSpPr/>
          <p:nvPr/>
        </p:nvSpPr>
        <p:spPr>
          <a:xfrm>
            <a:off x="3337213" y="5952113"/>
            <a:ext cx="5517573" cy="768928"/>
          </a:xfrm>
          <a:prstGeom prst="roundRect">
            <a:avLst>
              <a:gd name="adj" fmla="val 50000"/>
            </a:avLst>
          </a:prstGeom>
          <a:solidFill>
            <a:srgbClr val="0059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C7626B-3C2D-A686-1B83-E5328E093A51}"/>
              </a:ext>
            </a:extLst>
          </p:cNvPr>
          <p:cNvSpPr/>
          <p:nvPr/>
        </p:nvSpPr>
        <p:spPr>
          <a:xfrm>
            <a:off x="4036829" y="12434"/>
            <a:ext cx="8155171" cy="2039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5DE4A21-86CE-5E98-E001-C88C4C65FBF4}"/>
              </a:ext>
            </a:extLst>
          </p:cNvPr>
          <p:cNvGrpSpPr/>
          <p:nvPr/>
        </p:nvGrpSpPr>
        <p:grpSpPr>
          <a:xfrm>
            <a:off x="0" y="136959"/>
            <a:ext cx="7953153" cy="1805668"/>
            <a:chOff x="0" y="0"/>
            <a:chExt cx="7953153" cy="1805668"/>
          </a:xfrm>
          <a:solidFill>
            <a:schemeClr val="bg1">
              <a:lumMod val="85000"/>
            </a:schemeClr>
          </a:solid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1689556-6583-B453-CA5A-CF78B3248998}"/>
                </a:ext>
              </a:extLst>
            </p:cNvPr>
            <p:cNvSpPr/>
            <p:nvPr/>
          </p:nvSpPr>
          <p:spPr>
            <a:xfrm>
              <a:off x="0" y="0"/>
              <a:ext cx="7953153" cy="1805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183256C-9A88-2235-7BFB-7A329E260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1800" y="3955"/>
              <a:ext cx="1168400" cy="304800"/>
            </a:xfrm>
            <a:prstGeom prst="rect">
              <a:avLst/>
            </a:prstGeom>
            <a:grpFill/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DFC0CD0-210F-DF71-6FE8-713D6A04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8616" y="783033"/>
              <a:ext cx="3414768" cy="860259"/>
            </a:xfrm>
            <a:prstGeom prst="rect">
              <a:avLst/>
            </a:prstGeom>
            <a:grpFill/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E7B11B6-524D-01DB-619F-A4ED59BAAB32}"/>
              </a:ext>
            </a:extLst>
          </p:cNvPr>
          <p:cNvSpPr txBox="1"/>
          <p:nvPr/>
        </p:nvSpPr>
        <p:spPr>
          <a:xfrm>
            <a:off x="3950677" y="6074967"/>
            <a:ext cx="429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venir" panose="02000503020000020003" pitchFamily="2" charset="0"/>
              </a:rPr>
              <a:t>Departamento Técnico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venir" panose="02000503020000020003" pitchFamily="2" charset="0"/>
              </a:rPr>
              <a:t>Subdirección Técnica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2BC653-07C0-9719-91B2-05AC3505C8A3}"/>
              </a:ext>
            </a:extLst>
          </p:cNvPr>
          <p:cNvSpPr txBox="1"/>
          <p:nvPr/>
        </p:nvSpPr>
        <p:spPr>
          <a:xfrm>
            <a:off x="4215244" y="2767280"/>
            <a:ext cx="3761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chemeClr val="accent5"/>
                </a:solidFill>
                <a:latin typeface="Avenir Book" panose="02000503020000020003" pitchFamily="2" charset="0"/>
              </a:rPr>
              <a:t>Gracias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0296A2-A340-E75B-31F7-CBD290C44342}"/>
              </a:ext>
            </a:extLst>
          </p:cNvPr>
          <p:cNvSpPr txBox="1"/>
          <p:nvPr/>
        </p:nvSpPr>
        <p:spPr>
          <a:xfrm>
            <a:off x="2927480" y="4213573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rgbClr val="002060"/>
                </a:solidFill>
                <a:latin typeface="Avenir" panose="02000503020000020003" pitchFamily="2" charset="0"/>
              </a:rPr>
              <a:t>Guía Bibliográfica</a:t>
            </a:r>
          </a:p>
          <a:p>
            <a:pPr algn="ctr"/>
            <a:r>
              <a:rPr lang="es-CL" sz="1800" dirty="0">
                <a:solidFill>
                  <a:srgbClr val="002060"/>
                </a:solidFill>
                <a:latin typeface="Avenir" panose="02000503020000020003" pitchFamily="2" charset="0"/>
              </a:rPr>
              <a:t>Instrumentos del Comité Técnico de Valoración de la OMA y del Comité de Valoración de la OMC</a:t>
            </a:r>
          </a:p>
        </p:txBody>
      </p:sp>
    </p:spTree>
    <p:extLst>
      <p:ext uri="{BB962C8B-B14F-4D97-AF65-F5344CB8AC3E}">
        <p14:creationId xmlns:p14="http://schemas.microsoft.com/office/powerpoint/2010/main" val="10401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5602</TotalTime>
  <Words>557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Avenir</vt:lpstr>
      <vt:lpstr>Avenir Black</vt:lpstr>
      <vt:lpstr>Avenir Book</vt:lpstr>
      <vt:lpstr>Avenir Medium</vt:lpstr>
      <vt:lpstr>Calibri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 Cornejo Fernandez</dc:creator>
  <cp:lastModifiedBy>Caroll Osorio Carrasco</cp:lastModifiedBy>
  <cp:revision>596</cp:revision>
  <cp:lastPrinted>2024-01-24T19:08:09Z</cp:lastPrinted>
  <dcterms:created xsi:type="dcterms:W3CDTF">2023-05-23T18:38:36Z</dcterms:created>
  <dcterms:modified xsi:type="dcterms:W3CDTF">2025-08-28T19:11:30Z</dcterms:modified>
</cp:coreProperties>
</file>